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erriweather Light"/>
      <p:regular r:id="rId26"/>
      <p:bold r:id="rId27"/>
      <p:italic r:id="rId28"/>
      <p:boldItalic r:id="rId29"/>
    </p:embeddedFont>
    <p:embeddedFont>
      <p:font typeface="Vidaloka"/>
      <p:regular r:id="rId30"/>
    </p:embeddedFont>
    <p:embeddedFont>
      <p:font typeface="Montserrat SemiBold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Open Sans SemiBold"/>
      <p:regular r:id="rId47"/>
      <p:bold r:id="rId48"/>
      <p:italic r:id="rId49"/>
      <p:boldItalic r:id="rId50"/>
    </p:embeddedFont>
    <p:embeddedFont>
      <p:font typeface="Russo One"/>
      <p:regular r:id="rId51"/>
    </p:embeddedFont>
    <p:embeddedFont>
      <p:font typeface="IBM Plex Sans KR Medium"/>
      <p:regular r:id="rId52"/>
      <p:bold r:id="rId53"/>
    </p:embeddedFont>
    <p:embeddedFont>
      <p:font typeface="Mako"/>
      <p:regular r:id="rId54"/>
    </p:embeddedFont>
    <p:embeddedFont>
      <p:font typeface="Crimson Text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3" roundtripDataSignature="AMtx7mjz17X1MHoidQzk1iFDt5oEFsKT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SemiBold-bold.fntdata"/><Relationship Id="rId47" Type="http://schemas.openxmlformats.org/officeDocument/2006/relationships/font" Target="fonts/OpenSansSemiBold-regular.fntdata"/><Relationship Id="rId49" Type="http://schemas.openxmlformats.org/officeDocument/2006/relationships/font" Target="fonts/OpenSa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font" Target="fonts/Vidaloka-regular.fntdata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Roboto-regular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font" Target="fonts/MerriweatherLight-regular.fntdata"/><Relationship Id="rId25" Type="http://schemas.openxmlformats.org/officeDocument/2006/relationships/slide" Target="slides/slide20.xml"/><Relationship Id="rId28" Type="http://schemas.openxmlformats.org/officeDocument/2006/relationships/font" Target="fonts/MerriweatherLight-italic.fntdata"/><Relationship Id="rId27" Type="http://schemas.openxmlformats.org/officeDocument/2006/relationships/font" Target="fonts/MerriweatherLight-bold.fntdata"/><Relationship Id="rId29" Type="http://schemas.openxmlformats.org/officeDocument/2006/relationships/font" Target="fonts/MerriweatherLight-boldItalic.fntdata"/><Relationship Id="rId51" Type="http://schemas.openxmlformats.org/officeDocument/2006/relationships/font" Target="fonts/RussoOne-regular.fntdata"/><Relationship Id="rId50" Type="http://schemas.openxmlformats.org/officeDocument/2006/relationships/font" Target="fonts/OpenSansSemiBold-boldItalic.fntdata"/><Relationship Id="rId53" Type="http://schemas.openxmlformats.org/officeDocument/2006/relationships/font" Target="fonts/IBMPlexSansKRMedium-bold.fntdata"/><Relationship Id="rId52" Type="http://schemas.openxmlformats.org/officeDocument/2006/relationships/font" Target="fonts/IBMPlexSansKRMedium-regular.fntdata"/><Relationship Id="rId11" Type="http://schemas.openxmlformats.org/officeDocument/2006/relationships/slide" Target="slides/slide6.xml"/><Relationship Id="rId55" Type="http://schemas.openxmlformats.org/officeDocument/2006/relationships/font" Target="fonts/CrimsonText-regular.fntdata"/><Relationship Id="rId10" Type="http://schemas.openxmlformats.org/officeDocument/2006/relationships/slide" Target="slides/slide5.xml"/><Relationship Id="rId54" Type="http://schemas.openxmlformats.org/officeDocument/2006/relationships/font" Target="fonts/Mako-regular.fntdata"/><Relationship Id="rId13" Type="http://schemas.openxmlformats.org/officeDocument/2006/relationships/slide" Target="slides/slide8.xml"/><Relationship Id="rId57" Type="http://schemas.openxmlformats.org/officeDocument/2006/relationships/font" Target="fonts/CrimsonText-italic.fntdata"/><Relationship Id="rId12" Type="http://schemas.openxmlformats.org/officeDocument/2006/relationships/slide" Target="slides/slide7.xml"/><Relationship Id="rId56" Type="http://schemas.openxmlformats.org/officeDocument/2006/relationships/font" Target="fonts/CrimsonText-bold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CrimsonTex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관리 용이성: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제품군을 쉽게 교체할 수 있으며, 클라이언트 코드는 특정 구현에 의존하지 않습니다.  </a:t>
            </a:r>
            <a:r>
              <a:rPr lang="en">
                <a:solidFill>
                  <a:schemeClr val="dk1"/>
                </a:solidFill>
              </a:rPr>
              <a:t>클래스 이름 대신 팩토리 메소드를 사용해 객체를 생성하므로 추후 실제 생성되는 객체가 바뀌거나 추가되어도 문제가 없다.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보안성:  </a:t>
            </a:r>
            <a:r>
              <a:rPr lang="en">
                <a:solidFill>
                  <a:schemeClr val="dk1"/>
                </a:solidFill>
              </a:rPr>
              <a:t>클래스의 대부분의 내용은 숨기고 싶을 때, 인터페이스나 abstract를 통해서만 객체에 접근하게 할 수 있다.리소스 재활용성: 반드시 객체를 새로 생성할 필요는 없고 상황에 따라 새로 생성될 수도, 기존의 것을 리턴할 수도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리소스 재활용성: 반드시 객체를 새로 생성할 필요는 없고 상황에 따라 새로 생성될 수도, 기존의 것을 리턴할 수도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상속 구조: 세밀한 팩토리 관리가 가능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200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구조의 복합성: 패턴과 함께 새로운 인터페이스들과 클래스들이 많이 도입되기 때문에 코드가 필요 이상으로 복잡해질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등장하게 된 배경 : C#이나 자바같은 언어에선 생성자의 오버로딩이 가능하다. 생성자의 매개 변수를 달리 하여 객체를 생성할 때 보다 다양하게 표현할 수 있다. 근데 매개 변수로 받아올 게 너무 많아진다면? 매개 변수 1개짜리 2개짜리 3개짜리 … 99개짜리 이런 식으로 만들기에는 너무 비효율적이다. 빌더 패턴은 이럴 때 사용하는 패턴이다.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간략한 흐름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객체를 생성하기 위한 각 단계들을 인터페이스 등을 통해 사전에 정의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빌더를 통해 각 단계들을 구현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디렉터를 통해 빌더를 호출하여 객체 생성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클라이언트는 생성된 객체를 받음.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빌더 패턴의 핵심 키워드 -  빌더, 디렉터, 프로덕트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빌더 : 인터페이스 등을 통해 정의된 각 생성 단계를 직접 구현하고 실행. 즉, 객체를 생성하는 역할. 구현한 모든 단계를 반드시 실행해야 하는 건 아님.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디렉터 : 빌더가 수행할 각 단계들의 루틴을 정의하고 이를 호출. (디렉터는 필수는 아님, 디렉터가 없을 경우 클라이언트에서 직접 빌더에게 각 단계들을 수행하도록 요청해야 함.)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프로덕트 : 빌더를 통해 생성된 객체. 프로덕트는 빌더, 빌더 인터페이스, 디렉터 등의 계층 구조(상속 구조)에 포함될 필요없음. 즉 생성된 객체는 빌더 디렉터 등의 생성자들과는 별개.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장점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중복되는 생성 단계들의 재사용 가능 - 생성자를 매번 새로 써줄 필요가 없음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같은 객체를 만들더라도 생성 단계를 선택적으로 호출함으로서 보다 다양하게 표현 가능(그랜저 풀옵션, 최저 옵션 같은 느낌)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생성과정으로부터 클라이언트를 분리, 생성을 수행하는 객체들과 생성된 객체들의 분리 등을 통해 독립성 향상, 캡슐화 용이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단점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객체를 생성하기 위해 필요한 여러 클래스들을 추가로 작성해야 하기 때문에 코드의 전반적인 복잡성이 증가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여러 프로덕트들의 공통 생성 단계들을 명확하게 정의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기초 빌더 인터페이스에서 각 실행(생성) 단계들을 선언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각 프로덕트에 해당하는 빌더를 만들고 각 단계들을 구현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디렉터 클래스는 선택사항.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인터페이스 - 제품의 공통 생성 단계를 인터페이스로 정의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빌더 - 인터페이스를 상속받은 빌더 클래스에서 각 생성 단계 구현, 이 때 빌더 클래스는 프로덕트를 반환하는 메소드를 포함.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디렉터 - 디렉터는 선택사항. 동일한 종류의 객체를 보다 디테일하게 생성 가능.(예를 들자면 그랜저를 만들더라도 풀옵션으로 만들지, 최소옵션으로 만들지 등)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             디렉터를 통해 빌더가 수행할 각 생성 단계들의 순서를 사전에 정의해둠 &gt; 디렉터를 통해 해당 루틴 호출만 하면 됨 &gt; 재사용성 향상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             디렉터 사용 시 객체 생성 과정을 클라이언트로부터 분리 가능.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디자인 패턴 중 행동패턴에 속하는 명령, COMMAND 패턴에 대해 알려드리겠습니다. 먼저 그림을 보시면 레스토랑에서 주문을 하는 상황입니다. 손님이 한 주문은 종이에 적혀서 요리사에게 전달되고 진행이 요청대로 될 수 있도록 돕습니다. 이처럼 명령 패턴은 요청을 객체의 형태로 캡슐화하여 사용자가 보낸 요청을 나중에 이용할 수 있도록 메서드 이름, 매개변수 등 요청에 필요한 정보를 저장 또는 로깅, 취소할 수 있게 하는 패턴이다.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*로깅(사용에 관계된 일련의 사건을 시간의 경과에 따라 기록하는 것.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이렇게 명령은 요청에 대한 모든 정보가 포함된 독립실행형 객체로 변환하는 행동 디자인 패턴입니다.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요청 자체를 캡슐화 하는 방식이라고도 할 수 있는데, 명령 실행 방법을 아는 객체와 작업을 호출하는 객체를 분리할 수 있으며, 되돌리기 기능, 매크로, 명령 구현을 허용하나, 각 명령이 그 자체로 클래스여서 패턴의 이해도가 요구되고 복잡한 단점이 있습니다.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*시퀀싱 : 알고리즘에서 명령어가 수행되는 특정 순서입니다.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명령의 예시를 알아보겠습니다. 보통 키 입력 시 키 커스터마이징을 통해서 확장성을 늘리는데 사용됩니다. 예를 들어 스타크래프트에서 뮤탈리스크 생산을 위해서는 해처리를 클릭한 후 KECODE S,M 을 차례로 입력해야 되는데, HOT KEY 설정에 들어가 유저가 직접 키를 바꿔  KECODE S,T를 입력하여 생산할 수 있습니다. 이는 키 입력값 요청을 캡슐화한 명령 패턴의 사례로 볼 수 있습니다. (오른쪽)비슷하게 실행 취소 / 돌아가기 등 직전의 명령으로 돌아갈 때도 사용합니다. 명령 입력 시 기본적으로 스택에 후입선출 방식으로 데이터가 들어가기 때문에 이전 상황으로 명령을 취소하여 재실행 할 수 있게 됩니다.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명령 패턴의 예시로는 실행 취소나 재실행 시스템을 구현하는 실행 취소 시스템이나 버튼 하나로 콤보를 실행할 수 있는 매크로 시스템 구현, 봇의 명령 집합을 기록하는 자동화 행동 구현 등이 있습니다.</a:t>
            </a: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*디커플링 : 모듈 사이의 연결고리를 인터페이스를 사용하여 두 모듈의 의존성을 감소하여 개발 및 유지보수가 용이하도록 처리하는 방법. 모듈 사이를 인터페이스로 연결하고 구현체를 분리하는 것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*모듈 : 소프트웨어나 하드웨어의 일부로 큰 전체 시스템 중 다른 구성 요소와 독립적인 하나의 구성 요소를 말함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*UNDO/REDO :UNDO 는 되돌리기 위한 변화로 롤백이나 읽기를 말하고 멀티 유저의 읽기 일관성을 보호합니다.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REDO 는 재생하기 위한 변화로 복구를 의미하고 데이터 손실을 방지합니다.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*LIFO : 후입선출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 패턴인 옵저버 패턴은 여러 객체에 같이 관찰 중인 객체에 발생하는 모든 이벤트에 대하여 알리는 구독 메커니즘을 정의할 수 있도록 하는 행동 디자인 패턴입니다.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예를 들어, 왼쪽 아래 사진과 같이 소비자가 곧 출시되는 상품의 출시 여부를 확인하기 위해 판매점에 계속 상태를 확인하는 경우에 가게가 해당 고객에게 “상품이 출시되었습니다!”라는 알림을 줄 수도 있고, 아니면 그 오른쪽 사진과 같이 가게에서 고객들에게 상품 현황에 대한 정보를 알리려고 할 때 이 정보를 진짜 읽고 싶은 고객과 이 정보를 스팸 메일로 정리할 다른 고객들을 구분하기 위해 구독 시스템을 구현할 때 사용될 수도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오른쪽의 다이어그램과 같이, 옵저버는 결국 요즘에 널리 쓰이는 구독 시스템을 구현하는 것과 비슷합니다. 일부 유저들이 구독을 신청하고, 이 구독자들에게 구독 대상이 이벤트 알림을 일괄적으로 보내는 느낌으로 구성됩니다.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옵저버 패턴은 주로 좌측 다이어그램과 같은 구조를 띄고 있습니다. 여기에서는 출판사와 클라이언트의 예시를 들겠습니다.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먼저, 출판사는 구독자들을 추가하고 제거할 수 있는 인프라를 구성하고, 구독자 객체들에게 이벤트를 발행합니다.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이벤트가 생성되면 출판사는 구독자 리스트의 각 구독자 개체의 구독자 인터페이스 내의 알림 메소드를 호출합니다.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구독자 인터페이스를 이 때 알림 인터페이스를 선언하는데, 대부분의 경우 단일 업데이트 메소드를 활용하며, 업데이트와 함께 이벤트의 세부 정보들을 전달하도록 여러 매개 변수들도 포함합니다.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구상 구독자들은 출판사가 보낸 알림들에 대한 반응/응답으로 지정된 작업들을 수행하는데, 이때 모든 클래스들은 출판사가 구상 클래스들과 결합되지 않도록 같은 인터페이스를 구현합니다.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업데이트가 올바르게 처리되려면 콘텍스트가 필요한데, 출판사들은 종종 콘텍스트 데이터를 알림 메소드의 인수들로 전달하거나, 자기 자신을 인수로 전달할 수도 있고, 구독자가 필요한 데이터를 직접 가져오도록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클라이언트는 이에 맞춰 출판사 및 구독자 객체들을 별도로 생성하고 구독자들은 출판사 업데이트에 등록됩니다.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예시로 유투브 채널의 구독자와의 상호 작용을 구현했습니다.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먼저 구독자와 채널에 대한 인터페이스들을 각각 만들었습니다. 구독자 인터페이스에는 알림 메소드를, 채널 인터페이스에는 구독, 구독 취소, 알림 메소드를 선언했습니다.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이후, 채널 클래스를 만들었습니다. 채널 인터페이스를 상속하고 클래스 안에는 채널의 상태 선언, 구독자 리스트, 구독자 리스트 관리, (여기서 클릭)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그리고 구독자에게 알림을 전송하고 상태 변화에 대한 메소드까지 넣었습니다. 여기서 확인할 것은 상태 변화에서는 랜덤으로 구독자가 n명 늘었습니다라는 알림이 만들어지는 것입니다.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채널 클래스 이후에는 구독자 클래스 두개를 만들었습니다.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구독자 A는 채널 알림에서 구독자가 5명 이상 증가했을 때 좋아요를 눌렀다는 메시지를 보이고, 구독자 B는 구독자가 4명 이하 증가했을 때 악플을 달았다는 메시지를 보이게 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마지막으로 메인에서 위에 만들어 낸 요소들을 활용할 것입니다. 새로운 채널과 구독자 A, B를 생성하고 구독을 추가한 뒤, 채널의 상태를 2번 변화시킨 후 구독자 B를 구독 취소시킨 다음에 한번 더 상태 변화를 일으켰습니다. (여기서 클릭)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결과적으로 다음과 같은 콘솔 화면이 생성됩니다.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처음에 구독자 추가 메시지가 구독자 A와 B를 위해 2번 나오는 것을 확인할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다음, 상태 변화 2번을 통해 변화 알림과 구독자들의 반응들을 2번씩 확인할 수 있습니다. 아까 설정한대로 구독자가 5명 증가했을 때 구독자 A는 좋아요를 눌렀고, 구독자가 3명만 증가했을 때는 구독자 B가 악플을 달았습니다.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이후, B의 구독 취소로 메시지가 생성되었고, 이후의 중대 발표에서는 A의 반응만 확인할 수 있습니다. 만일 마지막에 구독자가 4명 이하로 증가했으면 알림 전송 후에 반응이 없었을 겁니다.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지난시간에 공부한 싱글톤 디자인 패턴을 구현하는 예제를 가져왔습니다.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싱글톤은 애플리케이션 전체에서 단일 인스턴스를 유지하고, 해당 인스턴스에 대한 전역 엑세스를 제공하는 디자인패턴입니다. 이를 통해 리소스 낭비를 줄이고 객체의 일관성을 유지할 수 있습니다.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일단 먼저 싱글톤 패턴의 기본적인 구현 방법을 보여드리겠습니다. (오른쪽 사진)Private 생성자로 외부에서 객체 생성을 막으며,  </a:t>
            </a:r>
            <a:r>
              <a:rPr lang="en" sz="1200">
                <a:solidFill>
                  <a:schemeClr val="dk1"/>
                </a:solidFill>
              </a:rPr>
              <a:t>Instance 메서드로만 instance 에 접근이 가능하게 만듭니다. Instance 는 static 변수로 선언되며 instance 가 최초로 호출될 때 에는 null 이므로 한번만 생성하고, 이후에는 생성해놨던 instance를 반환합니다. 이후 메서드에서 instance 를 여러 번 호출 하더라도 단 하나의 동일한 instance 만을 반환해 줍니다.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1200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Singleton.Instance().seFunction();: 싱글톤 인스턴스를 가져와서 seFunction() 메서드를 호출합니다.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s1.seFunction();: 이전에 생성된 싱글톤 인스턴스 s1을 사용하여 seFunction() 메서드를 호출합니다.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private static Singleton instance;: 싱글톤 인스턴스를 저장하는 정적 변수 instance를 선언합니다.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private Singleton(): 싱글톤 클래스의 생성자를 정의합니다. 이 생성자는 외부에서 인스턴스화되는 것을 방지하기 위해 private으로 선언되어 있습니다.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public static Singleton Instance(): 싱글톤 인스턴스를 반환하는 정적 메서드 Instance()를 정의합니다. 이 메서드는 필요에 따라 싱글톤 인스턴스를 생성하거나 반환합니다.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어제 수업 중에서 배웠던 두번째 디자인 패턴은 상태 패턴인 State입니다. 어떠한 “상황”일 때 그에 맞는 “제한”을 거는 패턴으로서 객체의 내부 상태가 변경될 때 해당 객체가 그의 행동을 변경할 수 있도록 하는 행동 디자인 패턴입니다. 제한을 걸기 위한 기준은 Enum으로, 이 제한을 구현하기 위해서는 주로 interface를 사용합니다.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예시로는 플레이어와 몬스터의 상태 이상을 구현했습니다.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상태는 Enum으로 출혈, 독사, 익사로 설정하고, 플레이어와 몬스터 모두 공통적인 상태 인터페이스를 만들었습니다. 또한, 3가지 상태에 따라 각각 클래스를 구성하여 상태 인터페이스를 상속하여 각각의 상태 메시지를 반환하게 설정했습니다.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그런 후 플레이어와 몬스터 클래스를 각각 설정하여 이름을 받아오면서 상태를 위한 Dictionary도 구성했습니다.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이후 Main에서 플레이어와 몬스터의 이름을 설정한 후 서로의 상황에 따른 상태를 반환하게끔 코드를 작성했습니다. (여기서 클릭)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결과적으로는 보이시는 것과 같이 출력이 됩니다. 각각 몬스터와 플레이어 모두 서로의 상황에 따라 각각의 상태를 표현할 수 있었습니다.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첫 번째 디자인 패턴 추상 팩토리(Abstract Factory)입니다.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인터페이스를 이용해 서로 연관되어 있거나, 의존하는 객체를 구상 클래스를 지정하지 않고 생성하는 방법을 말합니다.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위의 사진을 통해 간략한 예를 들어보겠습니다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만약 소파, 테이블, 의자를 산다고 가정했을 때,  우리는 보통 같은 스타일의 물건들을 사길 원합니다.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그러기 위해서는 같은 회사의 가구를 사는 것이 가장 효과적이겠죠?  보통 한 회사에서 비슷한 느낌의 서로 다른 물건을 생산하니까요..</a:t>
            </a:r>
            <a:br>
              <a:rPr lang="en"/>
            </a:br>
            <a:r>
              <a:rPr lang="en"/>
              <a:t>오른쪽의 그림처럼 각 회사(원형 팩토리), (피라미드형 팩토리)는 자신들만의 스타일대로 가구를 생산하여 추상팩토리로 보냅니다. </a:t>
            </a:r>
            <a:br>
              <a:rPr lang="en"/>
            </a:br>
            <a:r>
              <a:rPr lang="en"/>
              <a:t>이처럼 추상팩토리는 관련성 있는 여러 종류의 객체를 일관된 방식으로 생성하는 경우에 사용합니다.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이 예시는 GUI 컴포넌트를 생성하는 프로그램을 가정하고, 서로 다른 운영 체제(예: Windows, macOS)에서 서로 다른 스타일의 버튼을 생성하는 상황을 보여줍니다. 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(왼쪽 사진) 먼저,  추상 팩토리에서 생성할 제품들의 인터페이스를 정의하고, 각 운영 체제에 맞는 구체적인 제품들을 구현합니다.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(오른쪽 사진)그 후에 관련 제품들을 생성할 수 있는 추상 팩토리 인터페이스를 정의한 후,  각 운영 체제에 맞는 구체적인 팩토리를 구현합니다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application 클래스는  </a:t>
            </a:r>
            <a:r>
              <a:rPr lang="en" sz="950">
                <a:solidFill>
                  <a:srgbClr val="0D0D0D"/>
                </a:solidFill>
              </a:rPr>
              <a:t>IGUIFactory</a:t>
            </a:r>
            <a:r>
              <a:rPr lang="en" sz="1200">
                <a:solidFill>
                  <a:srgbClr val="0D0D0D"/>
                </a:solidFill>
              </a:rPr>
              <a:t> 인터페이스를 사용하여 버튼을 생성합니다. 런타임에 운영 체제에 따라 적절한 팩토리(</a:t>
            </a:r>
            <a:r>
              <a:rPr lang="en" sz="950">
                <a:solidFill>
                  <a:srgbClr val="0D0D0D"/>
                </a:solidFill>
              </a:rPr>
              <a:t>WindowsFactory</a:t>
            </a:r>
            <a:r>
              <a:rPr lang="en" sz="1200">
                <a:solidFill>
                  <a:srgbClr val="0D0D0D"/>
                </a:solidFill>
              </a:rPr>
              <a:t> 또는 </a:t>
            </a:r>
            <a:r>
              <a:rPr lang="en" sz="950">
                <a:solidFill>
                  <a:srgbClr val="0D0D0D"/>
                </a:solidFill>
              </a:rPr>
              <a:t>MacOSFactory</a:t>
            </a:r>
            <a:r>
              <a:rPr lang="en" sz="1200">
                <a:solidFill>
                  <a:srgbClr val="0D0D0D"/>
                </a:solidFill>
              </a:rPr>
              <a:t>)가 선택됩니다. 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이를 통해 클라이언트 코드는 구체적인 제품 클래스에 의존하지 않으며, 새로운 운영 체제가 추가될 경우 쉽게 확장할 수 있다는 것을 알 수 있습니다. (</a:t>
            </a:r>
            <a:r>
              <a:rPr lang="en" sz="1050">
                <a:solidFill>
                  <a:srgbClr val="0D0D0D"/>
                </a:solidFill>
              </a:rPr>
              <a:t>RuntimeInformation.IsOSPlatform: 현재 운영체제를 확인할 수 있는 메서드래요)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D0D0D"/>
                </a:solidFill>
              </a:rPr>
              <a:t>실제로 이 프로그램을 실행해보면,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Windows에서 실행했기 때문에 </a:t>
            </a:r>
            <a:r>
              <a:rPr lang="en" sz="1200">
                <a:solidFill>
                  <a:srgbClr val="0D0D0D"/>
                </a:solidFill>
              </a:rPr>
              <a:t>위와같은 실행창을 볼 수 있습니다.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2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3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3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3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3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3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33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33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33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7" name="Google Shape;87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34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2" name="Google Shape;92;p3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34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5" name="Google Shape;95;p3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34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8" name="Google Shape;98;p3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34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01" name="Google Shape;101;p3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34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04" name="Google Shape;104;p3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34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07" name="Google Shape;107;p3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3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3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3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3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3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3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40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149" name="Google Shape;149;p4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4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4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4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4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18" name="Google Shape;18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23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4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4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4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4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4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4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4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4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87" name="Google Shape;187;p4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46"/>
          <p:cNvSpPr txBox="1"/>
          <p:nvPr>
            <p:ph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195" name="Google Shape;195;p4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4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47"/>
          <p:cNvSpPr txBox="1"/>
          <p:nvPr>
            <p:ph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202" name="Google Shape;202;p4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4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5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5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5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4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/>
        </p:txBody>
      </p:sp>
      <p:sp>
        <p:nvSpPr>
          <p:cNvPr id="24" name="Google Shape;24;p2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2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5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5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5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5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5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5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5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5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5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5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5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5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5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5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5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5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5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5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5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5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5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5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5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5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5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5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5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5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5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5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5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5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5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5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5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5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5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5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5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5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5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7"/>
          <p:cNvSpPr txBox="1"/>
          <p:nvPr>
            <p:ph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2" name="Google Shape;332;p57"/>
          <p:cNvSpPr txBox="1"/>
          <p:nvPr>
            <p:ph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3" name="Google Shape;333;p57"/>
          <p:cNvSpPr txBox="1"/>
          <p:nvPr>
            <p:ph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Google Shape;334;p57"/>
          <p:cNvSpPr txBox="1"/>
          <p:nvPr>
            <p:ph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5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5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5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5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5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5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5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5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6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6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6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6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6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6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6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2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2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>
            <p:ph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373" name="Google Shape;373;p6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61"/>
          <p:cNvSpPr txBox="1"/>
          <p:nvPr>
            <p:ph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375" name="Google Shape;375;p6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61"/>
          <p:cNvSpPr txBox="1"/>
          <p:nvPr>
            <p:ph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377" name="Google Shape;377;p6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6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6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6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6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6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6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6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62"/>
          <p:cNvSpPr txBox="1"/>
          <p:nvPr>
            <p:ph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393" name="Google Shape;393;p62"/>
          <p:cNvSpPr txBox="1"/>
          <p:nvPr>
            <p:ph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394" name="Google Shape;394;p62"/>
          <p:cNvSpPr txBox="1"/>
          <p:nvPr>
            <p:ph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6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6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6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6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6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6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6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6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6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6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6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6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6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6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6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6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6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6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6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6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6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6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7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7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7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7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7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7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7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2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" name="Google Shape;52;p2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2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3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b="0" i="0" sz="3000" u="none" cap="none" strike="noStrik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1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"/>
          <p:cNvSpPr txBox="1"/>
          <p:nvPr>
            <p:ph type="ctrTitle"/>
          </p:nvPr>
        </p:nvSpPr>
        <p:spPr>
          <a:xfrm>
            <a:off x="0" y="1833025"/>
            <a:ext cx="91440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디자인 패턴 발표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73" name="Google Shape;473;p1"/>
          <p:cNvSpPr txBox="1"/>
          <p:nvPr>
            <p:ph idx="1" type="subTitle"/>
          </p:nvPr>
        </p:nvSpPr>
        <p:spPr>
          <a:xfrm>
            <a:off x="0" y="1137675"/>
            <a:ext cx="914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2조 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김지하 성지훈 한유진 홍성견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추상 팩토리(Abstract Factory)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5" name="Google Shape;555;p10"/>
          <p:cNvSpPr txBox="1"/>
          <p:nvPr>
            <p:ph idx="1" type="body"/>
          </p:nvPr>
        </p:nvSpPr>
        <p:spPr>
          <a:xfrm>
            <a:off x="2193600" y="1267700"/>
            <a:ext cx="1736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20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관리 용이성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6" name="Google Shape;556;p10"/>
          <p:cNvSpPr txBox="1"/>
          <p:nvPr>
            <p:ph idx="1" type="body"/>
          </p:nvPr>
        </p:nvSpPr>
        <p:spPr>
          <a:xfrm>
            <a:off x="2454575" y="2012438"/>
            <a:ext cx="1736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20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보안성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7" name="Google Shape;557;p10"/>
          <p:cNvSpPr txBox="1"/>
          <p:nvPr>
            <p:ph idx="1" type="body"/>
          </p:nvPr>
        </p:nvSpPr>
        <p:spPr>
          <a:xfrm>
            <a:off x="2133900" y="2794075"/>
            <a:ext cx="1626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20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리소스 재활용성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p10"/>
          <p:cNvSpPr txBox="1"/>
          <p:nvPr>
            <p:ph idx="1" type="body"/>
          </p:nvPr>
        </p:nvSpPr>
        <p:spPr>
          <a:xfrm>
            <a:off x="1964400" y="3875650"/>
            <a:ext cx="196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20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상속구조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9" name="Google Shape;559;p10"/>
          <p:cNvSpPr txBox="1"/>
          <p:nvPr>
            <p:ph idx="1" type="body"/>
          </p:nvPr>
        </p:nvSpPr>
        <p:spPr>
          <a:xfrm>
            <a:off x="5465200" y="2337925"/>
            <a:ext cx="1965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2000"/>
              </a:spcAft>
              <a:buSzPts val="1800"/>
              <a:buNone/>
            </a:pPr>
            <a:r>
              <a:rPr lang="en" sz="2000">
                <a:solidFill>
                  <a:srgbClr val="99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구조의 복합성</a:t>
            </a:r>
            <a:endParaRPr sz="2000">
              <a:solidFill>
                <a:srgbClr val="99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"/>
          <p:cNvSpPr txBox="1"/>
          <p:nvPr>
            <p:ph type="title"/>
          </p:nvPr>
        </p:nvSpPr>
        <p:spPr>
          <a:xfrm>
            <a:off x="713225" y="445025"/>
            <a:ext cx="71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[2] : 빌더 (Builder)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5" name="Google Shape;565;p11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여러 디자인 패턴 중에서도 생성 패턴에 해당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1.  객체를 생성하기 위한 각 단계들을 미리 정의해두고,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 빌더를 통해 각 단계들을 실행하여 객체를 생성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- 빌더는 모든 단계를 가지지 않고, 필요한 단계들만 실행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3. 디렉터를 통해 빌더를 호출하여 객체 생성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4. 클라이언트에게 전달.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빌더가 실행할 각 단계들을 정의하는 디렉터.(선택사항)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각 단계들을 실행하여 객체를 생성하는 빌더.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빌더를 통해 생성된 프로덕트.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이렇게 생성된 프로덕트는 빌더, 빌더 인터페이스, 디렉터 등의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계층 구조에 포함될 필요가 없음.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6" name="Google Shape;5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858" y="456083"/>
            <a:ext cx="3355925" cy="42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4950" y="1223964"/>
            <a:ext cx="3947725" cy="26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1"/>
          <p:cNvSpPr/>
          <p:nvPr/>
        </p:nvSpPr>
        <p:spPr>
          <a:xfrm>
            <a:off x="5375925" y="1679500"/>
            <a:ext cx="1162200" cy="48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11"/>
          <p:cNvSpPr/>
          <p:nvPr/>
        </p:nvSpPr>
        <p:spPr>
          <a:xfrm>
            <a:off x="7152375" y="1812200"/>
            <a:ext cx="1162200" cy="48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11"/>
          <p:cNvSpPr/>
          <p:nvPr/>
        </p:nvSpPr>
        <p:spPr>
          <a:xfrm>
            <a:off x="5375925" y="4267825"/>
            <a:ext cx="1162200" cy="48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2"/>
          <p:cNvSpPr txBox="1"/>
          <p:nvPr>
            <p:ph type="title"/>
          </p:nvPr>
        </p:nvSpPr>
        <p:spPr>
          <a:xfrm>
            <a:off x="713225" y="445025"/>
            <a:ext cx="79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[2] : 빌더 (Builder)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6" name="Google Shape;576;p12"/>
          <p:cNvSpPr txBox="1"/>
          <p:nvPr>
            <p:ph idx="1" type="body"/>
          </p:nvPr>
        </p:nvSpPr>
        <p:spPr>
          <a:xfrm>
            <a:off x="713250" y="1806325"/>
            <a:ext cx="77175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127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장점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</a:rPr>
              <a:t>  1.  같은 생성 단계 수행 시 코드 재사용 가능, 매번 생성자를 새로 작성해줄 필요없음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</a:rPr>
              <a:t> 2.  같은 객체를 생성해도 생성 단계의 선택적 호출로 보다 다양한 표현 가능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dk1"/>
                </a:solidFill>
              </a:rPr>
              <a:t> 3.  클라이언트를 복잡한 생성 과정으로부터 분리, 생성된 객체(프로덕트)의 독립성 향상</a:t>
            </a:r>
            <a:endParaRPr sz="1500">
              <a:solidFill>
                <a:schemeClr val="dk1"/>
              </a:solidFill>
            </a:endParaRPr>
          </a:p>
          <a:p>
            <a:pPr indent="-12700" lvl="0" marL="127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12700" lvl="0" marL="127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12700" lvl="0" marL="127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단점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-  객체 생성을 위한 여러 클래스 추가 작성으로 코드의 전반적인 복잡성이 증가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000" y="1554175"/>
            <a:ext cx="3477999" cy="2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638" y="224937"/>
            <a:ext cx="6374700" cy="45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016" y="381600"/>
            <a:ext cx="6426109" cy="42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0236" y="1082875"/>
            <a:ext cx="6253525" cy="35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0196" y="331873"/>
            <a:ext cx="5463750" cy="4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4"/>
          <p:cNvSpPr txBox="1"/>
          <p:nvPr>
            <p:ph type="title"/>
          </p:nvPr>
        </p:nvSpPr>
        <p:spPr>
          <a:xfrm>
            <a:off x="713225" y="445025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[3] : 명령 (Command)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91" name="Google Shape;5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5971900" cy="30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700" y="1017725"/>
            <a:ext cx="2714900" cy="35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262389"/>
            <a:ext cx="9143999" cy="66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9970" y="2452775"/>
            <a:ext cx="4401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8282" y="2180725"/>
            <a:ext cx="4401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1282" y="2180725"/>
            <a:ext cx="44013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4"/>
          <p:cNvSpPr txBox="1"/>
          <p:nvPr/>
        </p:nvSpPr>
        <p:spPr>
          <a:xfrm>
            <a:off x="57300" y="1970875"/>
            <a:ext cx="91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사용자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14"/>
          <p:cNvSpPr txBox="1"/>
          <p:nvPr/>
        </p:nvSpPr>
        <p:spPr>
          <a:xfrm>
            <a:off x="791375" y="1170125"/>
            <a:ext cx="91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명령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14"/>
          <p:cNvSpPr txBox="1"/>
          <p:nvPr/>
        </p:nvSpPr>
        <p:spPr>
          <a:xfrm>
            <a:off x="2155175" y="2131775"/>
            <a:ext cx="91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호출자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14"/>
          <p:cNvSpPr txBox="1"/>
          <p:nvPr/>
        </p:nvSpPr>
        <p:spPr>
          <a:xfrm>
            <a:off x="5018625" y="1242125"/>
            <a:ext cx="91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수신자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5"/>
          <p:cNvSpPr txBox="1"/>
          <p:nvPr>
            <p:ph type="title"/>
          </p:nvPr>
        </p:nvSpPr>
        <p:spPr>
          <a:xfrm>
            <a:off x="713225" y="445025"/>
            <a:ext cx="635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[3] : 명령 (Command)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6" name="Google Shape;606;p1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•요청을 요청에 대한 모든 정보가 포함된 독립 실행형 객체로 변환하는 행동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•요청 자체를 캡슐화하는 방식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•되돌리기 기능, 매크로 , 명령구현을 허용한다.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•각 명령이 그 자체로 클래스여서 패턴의 이해도가 요구되고 복잡하다.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6"/>
          <p:cNvSpPr txBox="1"/>
          <p:nvPr>
            <p:ph type="title"/>
          </p:nvPr>
        </p:nvSpPr>
        <p:spPr>
          <a:xfrm>
            <a:off x="713225" y="445025"/>
            <a:ext cx="721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[3] : 명령 (Command)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2" name="Google Shape;6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4000"/>
            <a:ext cx="6385624" cy="375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7975" y="1380850"/>
            <a:ext cx="274602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425" y="3343050"/>
            <a:ext cx="2424150" cy="3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7"/>
          <p:cNvSpPr txBox="1"/>
          <p:nvPr>
            <p:ph type="title"/>
          </p:nvPr>
        </p:nvSpPr>
        <p:spPr>
          <a:xfrm>
            <a:off x="713225" y="445025"/>
            <a:ext cx="667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[4] : 옵저버 (Observer)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0" name="Google Shape;620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444444"/>
                </a:solidFill>
              </a:rPr>
              <a:t>여러 객체에 자신이 관찰 중인 객체에 발생하는 모든 이벤트에 대하여 알리는 [</a:t>
            </a:r>
            <a:r>
              <a:rPr b="1" lang="en">
                <a:solidFill>
                  <a:srgbClr val="444444"/>
                </a:solidFill>
              </a:rPr>
              <a:t>구독 메커니즘]</a:t>
            </a:r>
            <a:r>
              <a:rPr lang="en">
                <a:solidFill>
                  <a:srgbClr val="444444"/>
                </a:solidFill>
              </a:rPr>
              <a:t>을 정의할 수 있도록 하는 </a:t>
            </a:r>
            <a:r>
              <a:rPr b="1" lang="en" u="sng">
                <a:solidFill>
                  <a:srgbClr val="444444"/>
                </a:solidFill>
              </a:rPr>
              <a:t>행동 디자인 패턴</a:t>
            </a:r>
            <a:endParaRPr>
              <a:solidFill>
                <a:srgbClr val="444444"/>
              </a:solidFill>
            </a:endParaRPr>
          </a:p>
        </p:txBody>
      </p:sp>
      <p:pic>
        <p:nvPicPr>
          <p:cNvPr id="621" name="Google Shape;6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25" y="2501025"/>
            <a:ext cx="4267200" cy="20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3625" y="1152475"/>
            <a:ext cx="3185627" cy="122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3626" y="2392773"/>
            <a:ext cx="3185637" cy="256237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7"/>
          <p:cNvSpPr/>
          <p:nvPr/>
        </p:nvSpPr>
        <p:spPr>
          <a:xfrm>
            <a:off x="4734263" y="3169625"/>
            <a:ext cx="707100" cy="6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"/>
          <p:cNvSpPr txBox="1"/>
          <p:nvPr>
            <p:ph type="title"/>
          </p:nvPr>
        </p:nvSpPr>
        <p:spPr>
          <a:xfrm>
            <a:off x="713225" y="445025"/>
            <a:ext cx="843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[4] : 옵저버 (Observer)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0" name="Google Shape;630;p18"/>
          <p:cNvSpPr txBox="1"/>
          <p:nvPr>
            <p:ph idx="1" type="body"/>
          </p:nvPr>
        </p:nvSpPr>
        <p:spPr>
          <a:xfrm>
            <a:off x="3945300" y="1093925"/>
            <a:ext cx="51987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출판사는 구독 인프라를 구축하고, 구독자 객체들에게 관심 이벤트들을 발행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구독 인프라 : 구독 / 구독 취소 기능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이벤트 발생 후 출판사는 [리스트 -&gt; 각 구독자 객체 -&gt; 구독자 인터페이스 -&gt; 알림 메소드]를 호출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구독자 인터페이스는 알림 인터페이스를 선언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대부분의 경우 단일 업데이트 메소드를 활</a:t>
            </a:r>
            <a:r>
              <a:rPr lang="en" sz="1000">
                <a:solidFill>
                  <a:srgbClr val="444444"/>
                </a:solidFill>
              </a:rPr>
              <a:t>용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업데이트와 함께 어떤 이벤트의 세부 정보들을 전달할 수 있도록 하는 여러 매개변수들도 포함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구상 구독자(Concrete Subscriber)들은 출판사가 보낸 알림들에 대한 응답으로 몇 가지 작업을 수행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모든 클래스는 출판사가 구상 클래스들과 결합하지 않도록 같은 인터페이스를 구현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구독자들은 업데이트를 올바르게 처리하기 위해 콘텍스트 정보가 어느 정도 필요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출판사들은 종종 콘텍스트 데이터를 알림 메소드의 인수들로 전달</a:t>
            </a:r>
            <a:endParaRPr sz="1000">
              <a:solidFill>
                <a:srgbClr val="444444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lphaLcPeriod"/>
            </a:pPr>
            <a:r>
              <a:rPr lang="en" sz="1000">
                <a:solidFill>
                  <a:srgbClr val="444444"/>
                </a:solidFill>
              </a:rPr>
              <a:t>출판사는 자신을 인수로 전달할 수 있으며, 구독자가 필요한 데이터를 직접 가져오도록 함</a:t>
            </a:r>
            <a:endParaRPr sz="10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AutoNum type="arabicPeriod"/>
            </a:pPr>
            <a:r>
              <a:rPr lang="en" sz="1000">
                <a:solidFill>
                  <a:srgbClr val="444444"/>
                </a:solidFill>
              </a:rPr>
              <a:t>클라이언트는 출판사 및 구독자 객체들을 별도로 생성한 후 구독자들을 출판사 업데이트에 등록</a:t>
            </a:r>
            <a:endParaRPr sz="1000">
              <a:solidFill>
                <a:srgbClr val="444444"/>
              </a:solidFill>
            </a:endParaRPr>
          </a:p>
        </p:txBody>
      </p:sp>
      <p:grpSp>
        <p:nvGrpSpPr>
          <p:cNvPr id="631" name="Google Shape;631;p18"/>
          <p:cNvGrpSpPr/>
          <p:nvPr/>
        </p:nvGrpSpPr>
        <p:grpSpPr>
          <a:xfrm>
            <a:off x="159315" y="1828022"/>
            <a:ext cx="3862426" cy="2141287"/>
            <a:chOff x="311700" y="1587075"/>
            <a:chExt cx="4572000" cy="2534968"/>
          </a:xfrm>
        </p:grpSpPr>
        <p:pic>
          <p:nvPicPr>
            <p:cNvPr id="632" name="Google Shape;63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700" y="1798563"/>
              <a:ext cx="4572000" cy="2323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18"/>
            <p:cNvPicPr preferRelativeResize="0"/>
            <p:nvPr/>
          </p:nvPicPr>
          <p:blipFill rotWithShape="1">
            <a:blip r:embed="rId4">
              <a:alphaModFix/>
            </a:blip>
            <a:srcRect b="55512" l="3510" r="70515" t="3817"/>
            <a:stretch/>
          </p:blipFill>
          <p:spPr>
            <a:xfrm>
              <a:off x="1727100" y="1587075"/>
              <a:ext cx="271025" cy="27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18"/>
            <p:cNvPicPr preferRelativeResize="0"/>
            <p:nvPr/>
          </p:nvPicPr>
          <p:blipFill rotWithShape="1">
            <a:blip r:embed="rId4">
              <a:alphaModFix/>
            </a:blip>
            <a:srcRect b="56205" l="36594" r="37431" t="4157"/>
            <a:stretch/>
          </p:blipFill>
          <p:spPr>
            <a:xfrm>
              <a:off x="381050" y="2037558"/>
              <a:ext cx="271025" cy="27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18"/>
            <p:cNvPicPr preferRelativeResize="0"/>
            <p:nvPr/>
          </p:nvPicPr>
          <p:blipFill rotWithShape="1">
            <a:blip r:embed="rId4">
              <a:alphaModFix/>
            </a:blip>
            <a:srcRect b="56202" l="69571" r="4453" t="4506"/>
            <a:stretch/>
          </p:blipFill>
          <p:spPr>
            <a:xfrm>
              <a:off x="3769350" y="1665861"/>
              <a:ext cx="271025" cy="268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18"/>
            <p:cNvPicPr preferRelativeResize="0"/>
            <p:nvPr/>
          </p:nvPicPr>
          <p:blipFill rotWithShape="1">
            <a:blip r:embed="rId4">
              <a:alphaModFix/>
            </a:blip>
            <a:srcRect b="4505" l="3849" r="70176" t="56202"/>
            <a:stretch/>
          </p:blipFill>
          <p:spPr>
            <a:xfrm>
              <a:off x="3479414" y="2869800"/>
              <a:ext cx="271025" cy="26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18"/>
            <p:cNvPicPr preferRelativeResize="0"/>
            <p:nvPr/>
          </p:nvPicPr>
          <p:blipFill rotWithShape="1">
            <a:blip r:embed="rId4">
              <a:alphaModFix/>
            </a:blip>
            <a:srcRect b="4505" l="36598" r="37429" t="56202"/>
            <a:stretch/>
          </p:blipFill>
          <p:spPr>
            <a:xfrm>
              <a:off x="3473121" y="3429248"/>
              <a:ext cx="271025" cy="268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18"/>
            <p:cNvPicPr preferRelativeResize="0"/>
            <p:nvPr/>
          </p:nvPicPr>
          <p:blipFill rotWithShape="1">
            <a:blip r:embed="rId4">
              <a:alphaModFix/>
            </a:blip>
            <a:srcRect b="4505" l="69571" r="4678" t="55858"/>
            <a:stretch/>
          </p:blipFill>
          <p:spPr>
            <a:xfrm>
              <a:off x="1475545" y="3397175"/>
              <a:ext cx="271025" cy="273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" name="Google Shape;639;p18"/>
          <p:cNvSpPr/>
          <p:nvPr/>
        </p:nvSpPr>
        <p:spPr>
          <a:xfrm>
            <a:off x="1937150" y="2250825"/>
            <a:ext cx="6603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18"/>
          <p:cNvSpPr/>
          <p:nvPr/>
        </p:nvSpPr>
        <p:spPr>
          <a:xfrm>
            <a:off x="262250" y="2571750"/>
            <a:ext cx="6603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18"/>
          <p:cNvSpPr/>
          <p:nvPr/>
        </p:nvSpPr>
        <p:spPr>
          <a:xfrm>
            <a:off x="159325" y="2944725"/>
            <a:ext cx="9054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18"/>
          <p:cNvSpPr/>
          <p:nvPr/>
        </p:nvSpPr>
        <p:spPr>
          <a:xfrm>
            <a:off x="3089000" y="2447550"/>
            <a:ext cx="9054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18"/>
          <p:cNvSpPr/>
          <p:nvPr/>
        </p:nvSpPr>
        <p:spPr>
          <a:xfrm>
            <a:off x="3039900" y="3355025"/>
            <a:ext cx="9054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18"/>
          <p:cNvSpPr/>
          <p:nvPr/>
        </p:nvSpPr>
        <p:spPr>
          <a:xfrm>
            <a:off x="1576425" y="3732325"/>
            <a:ext cx="905400" cy="2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9"/>
          <p:cNvSpPr txBox="1"/>
          <p:nvPr>
            <p:ph type="title"/>
          </p:nvPr>
        </p:nvSpPr>
        <p:spPr>
          <a:xfrm>
            <a:off x="713225" y="445025"/>
            <a:ext cx="667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[4] : 옵저버 (Observer)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0" name="Google Shape;6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0125"/>
            <a:ext cx="305394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9"/>
          <p:cNvPicPr preferRelativeResize="0"/>
          <p:nvPr/>
        </p:nvPicPr>
        <p:blipFill rotWithShape="1">
          <a:blip r:embed="rId4">
            <a:alphaModFix/>
          </a:blip>
          <a:srcRect b="52595" l="0" r="0" t="0"/>
          <a:stretch/>
        </p:blipFill>
        <p:spPr>
          <a:xfrm>
            <a:off x="3251025" y="1234275"/>
            <a:ext cx="5892975" cy="3692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9"/>
          <p:cNvPicPr preferRelativeResize="0"/>
          <p:nvPr/>
        </p:nvPicPr>
        <p:blipFill rotWithShape="1">
          <a:blip r:embed="rId4">
            <a:alphaModFix/>
          </a:blip>
          <a:srcRect b="0" l="0" r="0" t="49385"/>
          <a:stretch/>
        </p:blipFill>
        <p:spPr>
          <a:xfrm>
            <a:off x="3251025" y="1109250"/>
            <a:ext cx="5892975" cy="394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목차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9" name="Google Shape;479;p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Char char="●"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수업한 디자인 패턴</a:t>
            </a:r>
            <a:endParaRPr sz="15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싱글턴 : Singleton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ontserrat SemiBold"/>
              <a:buChar char="■"/>
            </a:pPr>
            <a:r>
              <a:rPr lang="en" sz="12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예시</a:t>
            </a:r>
            <a:endParaRPr sz="12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상태 : State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ontserrat SemiBold"/>
              <a:buChar char="■"/>
            </a:pPr>
            <a:r>
              <a:rPr lang="en" sz="12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예시</a:t>
            </a:r>
            <a:endParaRPr sz="12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 SemiBold"/>
              <a:buChar char="●"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조사한 디자인 패턴</a:t>
            </a:r>
            <a:endParaRPr sz="15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추상 팩토리 (Abstract Factory)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빌더 (Builder)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명령 (Command)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옵저버 (Observer)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0"/>
          <p:cNvSpPr txBox="1"/>
          <p:nvPr>
            <p:ph type="title"/>
          </p:nvPr>
        </p:nvSpPr>
        <p:spPr>
          <a:xfrm>
            <a:off x="713225" y="445025"/>
            <a:ext cx="83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[4] :  옵저버 (Observer)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8" name="Google Shape;658;p20"/>
          <p:cNvPicPr preferRelativeResize="0"/>
          <p:nvPr/>
        </p:nvPicPr>
        <p:blipFill rotWithShape="1">
          <a:blip r:embed="rId3">
            <a:alphaModFix/>
          </a:blip>
          <a:srcRect b="48005" l="0" r="0" t="0"/>
          <a:stretch/>
        </p:blipFill>
        <p:spPr>
          <a:xfrm>
            <a:off x="0" y="1574650"/>
            <a:ext cx="4571999" cy="324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0"/>
          <p:cNvPicPr preferRelativeResize="0"/>
          <p:nvPr/>
        </p:nvPicPr>
        <p:blipFill rotWithShape="1">
          <a:blip r:embed="rId3">
            <a:alphaModFix/>
          </a:blip>
          <a:srcRect b="0" l="0" r="0" t="53973"/>
          <a:stretch/>
        </p:blipFill>
        <p:spPr>
          <a:xfrm>
            <a:off x="4572000" y="1761075"/>
            <a:ext cx="4571999" cy="287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538" y="1394425"/>
            <a:ext cx="6918925" cy="3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latin typeface="Montserrat SemiBold"/>
                <a:ea typeface="Montserrat SemiBold"/>
                <a:cs typeface="Montserrat SemiBold"/>
                <a:sym typeface="Montserrat SemiBold"/>
              </a:rPr>
              <a:t>생성 패턴 :</a:t>
            </a:r>
            <a:r>
              <a:rPr lang="en" sz="2500">
                <a:latin typeface="Montserrat SemiBold"/>
                <a:ea typeface="Montserrat SemiBold"/>
                <a:cs typeface="Montserrat SemiBold"/>
                <a:sym typeface="Montserrat SemiBold"/>
              </a:rPr>
              <a:t>싱글턴 : Singleton </a:t>
            </a:r>
            <a:endParaRPr sz="2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85" name="Google Shape;4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5325"/>
            <a:ext cx="4358500" cy="24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65325"/>
            <a:ext cx="4328299" cy="326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1338" y="3297575"/>
            <a:ext cx="3200425" cy="18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"/>
          <p:cNvSpPr/>
          <p:nvPr/>
        </p:nvSpPr>
        <p:spPr>
          <a:xfrm>
            <a:off x="4820550" y="1219875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3"/>
          <p:cNvSpPr/>
          <p:nvPr/>
        </p:nvSpPr>
        <p:spPr>
          <a:xfrm>
            <a:off x="6060150" y="1934350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3"/>
          <p:cNvSpPr/>
          <p:nvPr/>
        </p:nvSpPr>
        <p:spPr>
          <a:xfrm>
            <a:off x="5147875" y="1934350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"/>
          <p:cNvSpPr/>
          <p:nvPr/>
        </p:nvSpPr>
        <p:spPr>
          <a:xfrm>
            <a:off x="5675175" y="2191725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3"/>
          <p:cNvSpPr/>
          <p:nvPr/>
        </p:nvSpPr>
        <p:spPr>
          <a:xfrm>
            <a:off x="4980325" y="2648825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3"/>
          <p:cNvSpPr/>
          <p:nvPr/>
        </p:nvSpPr>
        <p:spPr>
          <a:xfrm>
            <a:off x="5267675" y="1439475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3"/>
          <p:cNvSpPr/>
          <p:nvPr/>
        </p:nvSpPr>
        <p:spPr>
          <a:xfrm>
            <a:off x="5465050" y="3363300"/>
            <a:ext cx="562800" cy="219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latin typeface="Montserrat SemiBold"/>
                <a:ea typeface="Montserrat SemiBold"/>
                <a:cs typeface="Montserrat SemiBold"/>
                <a:sym typeface="Montserrat SemiBold"/>
              </a:rPr>
              <a:t>상태 패턴 : State</a:t>
            </a:r>
            <a:endParaRPr sz="2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0" name="Google Shape;5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625" y="657600"/>
            <a:ext cx="2178075" cy="2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"/>
          <p:cNvPicPr preferRelativeResize="0"/>
          <p:nvPr/>
        </p:nvPicPr>
        <p:blipFill rotWithShape="1">
          <a:blip r:embed="rId4">
            <a:alphaModFix/>
          </a:blip>
          <a:srcRect b="50062" l="0" r="0" t="0"/>
          <a:stretch/>
        </p:blipFill>
        <p:spPr>
          <a:xfrm>
            <a:off x="4926775" y="403514"/>
            <a:ext cx="3905524" cy="216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597" y="2630147"/>
            <a:ext cx="3905525" cy="21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"/>
          <p:cNvPicPr preferRelativeResize="0"/>
          <p:nvPr/>
        </p:nvPicPr>
        <p:blipFill rotWithShape="1">
          <a:blip r:embed="rId4">
            <a:alphaModFix/>
          </a:blip>
          <a:srcRect b="0" l="0" r="0" t="50062"/>
          <a:stretch/>
        </p:blipFill>
        <p:spPr>
          <a:xfrm>
            <a:off x="415275" y="2870075"/>
            <a:ext cx="3905524" cy="216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latin typeface="Montserrat SemiBold"/>
                <a:ea typeface="Montserrat SemiBold"/>
                <a:cs typeface="Montserrat SemiBold"/>
                <a:sym typeface="Montserrat SemiBold"/>
              </a:rPr>
              <a:t>상태 패턴 : State</a:t>
            </a:r>
            <a:endParaRPr sz="2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9" name="Google Shape;5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65325"/>
            <a:ext cx="3821313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113" y="1322525"/>
            <a:ext cx="4865488" cy="321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125" y="1083177"/>
            <a:ext cx="7061750" cy="36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latin typeface="Montserrat SemiBold"/>
                <a:ea typeface="Montserrat SemiBold"/>
                <a:cs typeface="Montserrat SemiBold"/>
                <a:sym typeface="Montserrat SemiBold"/>
              </a:rPr>
              <a:t>디자인 패턴 [1] :  추상화 팩토리(Abstract Factory)</a:t>
            </a:r>
            <a:endParaRPr sz="25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17" name="Google Shape;517;p6"/>
          <p:cNvPicPr preferRelativeResize="0"/>
          <p:nvPr/>
        </p:nvPicPr>
        <p:blipFill rotWithShape="1">
          <a:blip r:embed="rId3">
            <a:alphaModFix/>
          </a:blip>
          <a:srcRect b="0" l="7469" r="8319" t="9371"/>
          <a:stretch/>
        </p:blipFill>
        <p:spPr>
          <a:xfrm>
            <a:off x="387900" y="874525"/>
            <a:ext cx="3753926" cy="218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"/>
          <p:cNvPicPr preferRelativeResize="0"/>
          <p:nvPr/>
        </p:nvPicPr>
        <p:blipFill rotWithShape="1">
          <a:blip r:embed="rId4">
            <a:alphaModFix/>
          </a:blip>
          <a:srcRect b="14800" l="0" r="0" t="7590"/>
          <a:stretch/>
        </p:blipFill>
        <p:spPr>
          <a:xfrm>
            <a:off x="83263" y="3136400"/>
            <a:ext cx="4210800" cy="18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525" y="1368901"/>
            <a:ext cx="4434025" cy="287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"/>
          <p:cNvSpPr txBox="1"/>
          <p:nvPr>
            <p:ph type="title"/>
          </p:nvPr>
        </p:nvSpPr>
        <p:spPr>
          <a:xfrm>
            <a:off x="311700" y="45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추상 팩토리(Abstract Factory)구성요소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5" name="Google Shape;525;p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-"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Abstract Factory (추상 팩토리): 모든 구체적인 팩토리 클래스가 구현해야 하는 인터페이스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이 인터페이스는 다양한 종류의 객체를 생성하는데 필요한 메서드를 정의</a:t>
            </a:r>
            <a:b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-"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Concrete Factory (구체적인 팩토리): 추상 팩토리 인터페이스를 구현하는 클래스로, 실제 객체 생성의 과정을 담당. 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각각의 구체적인 팩토리는 특정 객체 그룹을 생성하는 데 특화되어 있음</a:t>
            </a:r>
            <a:b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-"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Abstract Product (추상 제품): 팩토리가 생성하는 객체들의 일반적인 인터페이스.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이 인터페이스는 모든 구체적인 제품이 구현해야 하는 기능을 정의</a:t>
            </a:r>
            <a:b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-"/>
            </a:pPr>
            <a:r>
              <a:rPr lang="en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Concrete Product (구체적인 제품): 추상 제품의 인터페이스를 구현하는 클래스로, 추상 팩토리에 의해 생성되는 실제 객체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추상 팩토리(Abstract Factory): 예시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1" name="Google Shape;5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2200" y="1068955"/>
            <a:ext cx="4438650" cy="33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975" y="908400"/>
            <a:ext cx="3979000" cy="3841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8"/>
          <p:cNvSpPr/>
          <p:nvPr/>
        </p:nvSpPr>
        <p:spPr>
          <a:xfrm>
            <a:off x="1843750" y="1361050"/>
            <a:ext cx="477400" cy="878350"/>
          </a:xfrm>
          <a:custGeom>
            <a:rect b="b" l="l" r="r" t="t"/>
            <a:pathLst>
              <a:path extrusionOk="0" h="35134" w="19096">
                <a:moveTo>
                  <a:pt x="0" y="0"/>
                </a:moveTo>
                <a:cubicBezTo>
                  <a:pt x="1372" y="1108"/>
                  <a:pt x="5486" y="3640"/>
                  <a:pt x="8229" y="6647"/>
                </a:cubicBezTo>
                <a:cubicBezTo>
                  <a:pt x="10972" y="9654"/>
                  <a:pt x="14665" y="14138"/>
                  <a:pt x="16459" y="18042"/>
                </a:cubicBezTo>
                <a:cubicBezTo>
                  <a:pt x="18253" y="21946"/>
                  <a:pt x="18780" y="27221"/>
                  <a:pt x="18991" y="30070"/>
                </a:cubicBezTo>
                <a:cubicBezTo>
                  <a:pt x="19202" y="32919"/>
                  <a:pt x="17936" y="34290"/>
                  <a:pt x="17725" y="35134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"/>
          <p:cNvSpPr/>
          <p:nvPr/>
        </p:nvSpPr>
        <p:spPr>
          <a:xfrm>
            <a:off x="1547624" y="1353125"/>
            <a:ext cx="470200" cy="2263150"/>
          </a:xfrm>
          <a:custGeom>
            <a:rect b="b" l="l" r="r" t="t"/>
            <a:pathLst>
              <a:path extrusionOk="0" h="90526" w="18808">
                <a:moveTo>
                  <a:pt x="5831" y="0"/>
                </a:moveTo>
                <a:cubicBezTo>
                  <a:pt x="4934" y="4748"/>
                  <a:pt x="-1713" y="13400"/>
                  <a:pt x="450" y="28488"/>
                </a:cubicBezTo>
                <a:cubicBezTo>
                  <a:pt x="2613" y="43576"/>
                  <a:pt x="15748" y="80186"/>
                  <a:pt x="18808" y="90526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"/>
          <p:cNvSpPr/>
          <p:nvPr/>
        </p:nvSpPr>
        <p:spPr>
          <a:xfrm>
            <a:off x="6393775" y="1416450"/>
            <a:ext cx="316525" cy="751725"/>
          </a:xfrm>
          <a:custGeom>
            <a:rect b="b" l="l" r="r" t="t"/>
            <a:pathLst>
              <a:path extrusionOk="0" h="30069" w="12661">
                <a:moveTo>
                  <a:pt x="0" y="0"/>
                </a:moveTo>
                <a:cubicBezTo>
                  <a:pt x="1424" y="1213"/>
                  <a:pt x="6436" y="2269"/>
                  <a:pt x="8546" y="7280"/>
                </a:cubicBezTo>
                <a:cubicBezTo>
                  <a:pt x="10656" y="12292"/>
                  <a:pt x="11975" y="26271"/>
                  <a:pt x="12661" y="30069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6393775" y="1368950"/>
            <a:ext cx="1418725" cy="2096975"/>
          </a:xfrm>
          <a:custGeom>
            <a:rect b="b" l="l" r="r" t="t"/>
            <a:pathLst>
              <a:path extrusionOk="0" h="83879" w="56749">
                <a:moveTo>
                  <a:pt x="0" y="0"/>
                </a:moveTo>
                <a:cubicBezTo>
                  <a:pt x="7386" y="3165"/>
                  <a:pt x="35028" y="9496"/>
                  <a:pt x="44313" y="18992"/>
                </a:cubicBezTo>
                <a:cubicBezTo>
                  <a:pt x="53598" y="28488"/>
                  <a:pt x="59084" y="46161"/>
                  <a:pt x="55708" y="56975"/>
                </a:cubicBezTo>
                <a:cubicBezTo>
                  <a:pt x="52332" y="67790"/>
                  <a:pt x="29331" y="79395"/>
                  <a:pt x="24055" y="83879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8"/>
          <p:cNvSpPr/>
          <p:nvPr/>
        </p:nvSpPr>
        <p:spPr>
          <a:xfrm>
            <a:off x="656500" y="1149450"/>
            <a:ext cx="670500" cy="26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8"/>
          <p:cNvSpPr/>
          <p:nvPr/>
        </p:nvSpPr>
        <p:spPr>
          <a:xfrm>
            <a:off x="1041325" y="2209100"/>
            <a:ext cx="976500" cy="26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976275" y="3616275"/>
            <a:ext cx="976500" cy="26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추상 팩토리(Abstract Factory): 예시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45" name="Google Shape;5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388" y="377750"/>
            <a:ext cx="4809479" cy="43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100" y="789113"/>
            <a:ext cx="30956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238" y="3119474"/>
            <a:ext cx="3676500" cy="15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"/>
          <p:cNvSpPr/>
          <p:nvPr/>
        </p:nvSpPr>
        <p:spPr>
          <a:xfrm>
            <a:off x="1194900" y="1076175"/>
            <a:ext cx="474900" cy="261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1861650" y="1337175"/>
            <a:ext cx="749700" cy="30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